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0" r:id="rId4"/>
    <p:sldId id="281" r:id="rId5"/>
    <p:sldId id="268" r:id="rId6"/>
    <p:sldId id="279" r:id="rId7"/>
    <p:sldId id="269" r:id="rId8"/>
    <p:sldId id="258" r:id="rId9"/>
    <p:sldId id="259" r:id="rId10"/>
    <p:sldId id="260" r:id="rId11"/>
    <p:sldId id="261" r:id="rId12"/>
    <p:sldId id="262" r:id="rId13"/>
    <p:sldId id="293" r:id="rId14"/>
    <p:sldId id="274" r:id="rId15"/>
    <p:sldId id="287" r:id="rId16"/>
    <p:sldId id="288" r:id="rId17"/>
    <p:sldId id="289" r:id="rId18"/>
    <p:sldId id="290" r:id="rId19"/>
    <p:sldId id="291" r:id="rId20"/>
    <p:sldId id="263" r:id="rId21"/>
    <p:sldId id="270" r:id="rId22"/>
    <p:sldId id="282" r:id="rId23"/>
    <p:sldId id="283" r:id="rId24"/>
    <p:sldId id="284" r:id="rId25"/>
    <p:sldId id="275" r:id="rId26"/>
    <p:sldId id="285" r:id="rId27"/>
    <p:sldId id="286" r:id="rId28"/>
    <p:sldId id="266" r:id="rId29"/>
    <p:sldId id="267" r:id="rId30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Rambla" panose="020B060402020202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9822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Paul &amp; Introductions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76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Jeff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68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Jeff</a:t>
            </a: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57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Jeff</a:t>
            </a:r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66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370944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Paul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40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349557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Reina</a:t>
            </a:r>
          </a:p>
        </p:txBody>
      </p:sp>
    </p:spTree>
    <p:extLst>
      <p:ext uri="{BB962C8B-B14F-4D97-AF65-F5344CB8AC3E}">
        <p14:creationId xmlns:p14="http://schemas.microsoft.com/office/powerpoint/2010/main" val="3930541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Reina</a:t>
            </a:r>
          </a:p>
        </p:txBody>
      </p:sp>
    </p:spTree>
    <p:extLst>
      <p:ext uri="{BB962C8B-B14F-4D97-AF65-F5344CB8AC3E}">
        <p14:creationId xmlns:p14="http://schemas.microsoft.com/office/powerpoint/2010/main" val="21134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454368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54038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Paul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799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866398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185;p13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21" tIns="46948" rIns="93921" bIns="4694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Jeff</a:t>
            </a:r>
          </a:p>
        </p:txBody>
      </p:sp>
      <p:sp>
        <p:nvSpPr>
          <p:cNvPr id="50179" name="Google Shape;186;p1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custGeom>
            <a:avLst/>
            <a:gdLst>
              <a:gd name="T0" fmla="*/ 0 w 120000"/>
              <a:gd name="T1" fmla="*/ 0 h 120000"/>
              <a:gd name="T2" fmla="*/ 263179917 w 120000"/>
              <a:gd name="T3" fmla="*/ 0 h 120000"/>
              <a:gd name="T4" fmla="*/ 263179917 w 120000"/>
              <a:gd name="T5" fmla="*/ 83250836 h 120000"/>
              <a:gd name="T6" fmla="*/ 0 w 120000"/>
              <a:gd name="T7" fmla="*/ 8325083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5488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64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All</a:t>
            </a:r>
            <a:endParaRPr dirty="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05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143694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Reina</a:t>
            </a:r>
          </a:p>
        </p:txBody>
      </p:sp>
    </p:spTree>
    <p:extLst>
      <p:ext uri="{BB962C8B-B14F-4D97-AF65-F5344CB8AC3E}">
        <p14:creationId xmlns:p14="http://schemas.microsoft.com/office/powerpoint/2010/main" val="70999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Reina</a:t>
            </a:r>
          </a:p>
        </p:txBody>
      </p:sp>
    </p:spTree>
    <p:extLst>
      <p:ext uri="{BB962C8B-B14F-4D97-AF65-F5344CB8AC3E}">
        <p14:creationId xmlns:p14="http://schemas.microsoft.com/office/powerpoint/2010/main" val="244442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Reina</a:t>
            </a:r>
          </a:p>
        </p:txBody>
      </p:sp>
    </p:spTree>
    <p:extLst>
      <p:ext uri="{BB962C8B-B14F-4D97-AF65-F5344CB8AC3E}">
        <p14:creationId xmlns:p14="http://schemas.microsoft.com/office/powerpoint/2010/main" val="340439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365781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Jeff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0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Jeff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37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37898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42026926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4206260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3879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4980078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18918575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1674538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105840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94290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10234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1111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6833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50128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16508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30669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425003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9851863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532806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148344" y="4416921"/>
            <a:ext cx="8713651" cy="229791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PRESENTERS</a:t>
            </a:r>
            <a:r>
              <a:rPr lang="en-US" sz="2800" b="0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80000"/>
              </a:lnSpc>
              <a:buSzPct val="25000"/>
            </a:pP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ea typeface="Rambla"/>
              <a:cs typeface="Times New Roman" panose="02020603050405020304" pitchFamily="18" charset="0"/>
              <a:sym typeface="Rambla"/>
            </a:endParaRPr>
          </a:p>
          <a:p>
            <a:pPr algn="l">
              <a:lnSpc>
                <a:spcPct val="80000"/>
              </a:lnSpc>
              <a:buSzPct val="2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Cindy Cook, Ph.D., (she/her) University of Houston-Clear Lake, IACS Past President</a:t>
            </a:r>
          </a:p>
          <a:p>
            <a:pPr algn="l">
              <a:lnSpc>
                <a:spcPct val="80000"/>
              </a:lnSpc>
              <a:buSzPct val="250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SzPct val="2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Burns, Ph.D.,  (he/him) North Dakota State University, IACS Vice President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64008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12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01" y="1997689"/>
            <a:ext cx="4035184" cy="2179087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solidFill>
              <a:srgbClr val="7030A0"/>
            </a:solidFill>
          </a:ln>
        </p:spPr>
      </p:pic>
      <p:sp>
        <p:nvSpPr>
          <p:cNvPr id="6" name="Shape 102"/>
          <p:cNvSpPr txBox="1">
            <a:spLocks/>
          </p:cNvSpPr>
          <p:nvPr/>
        </p:nvSpPr>
        <p:spPr>
          <a:xfrm>
            <a:off x="0" y="184727"/>
            <a:ext cx="8861995" cy="1678913"/>
          </a:xfrm>
          <a:prstGeom prst="rect">
            <a:avLst/>
          </a:prstGeom>
          <a:noFill/>
          <a:ln>
            <a:noFill/>
          </a:ln>
        </p:spPr>
        <p:txBody>
          <a:bodyPr vert="horz" wrap="none" lIns="91425" tIns="45700" rIns="91425" bIns="45700" rtlCol="0" anchor="b" anchorCtr="0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  <a:buSzPct val="25000"/>
            </a:pPr>
            <a:br>
              <a:rPr lang="en-US" sz="2600" b="1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br>
              <a:rPr lang="en-US" sz="2600" b="1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br>
              <a:rPr lang="en-US" sz="2600" b="1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br>
              <a:rPr lang="en-US" sz="2600" b="1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br>
              <a:rPr lang="en-US" sz="2600" b="1" dirty="0">
                <a:solidFill>
                  <a:schemeClr val="dk2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</a:b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mbla"/>
              </a:rPr>
              <a:t>ACCCCS Conference (2022)</a:t>
            </a:r>
          </a:p>
          <a:p>
            <a:pPr algn="ctr">
              <a:lnSpc>
                <a:spcPts val="2000"/>
              </a:lnSpc>
              <a:spcAft>
                <a:spcPts val="1200"/>
              </a:spcAft>
              <a:buSzPct val="25000"/>
            </a:pPr>
            <a:b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mbla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IACS Standards and the </a:t>
            </a:r>
          </a:p>
          <a:p>
            <a:pPr algn="ctr">
              <a:lnSpc>
                <a:spcPts val="2000"/>
              </a:lnSpc>
              <a:spcAft>
                <a:spcPts val="1200"/>
              </a:spcAft>
              <a:buSzPct val="25000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Benefits of IACS Accreditation in Collegiate Mental Health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49014" y="1863642"/>
            <a:ext cx="64897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86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Century Gothic" panose="020B0502020202020204" pitchFamily="34" charset="0"/>
                <a:ea typeface="Rambla"/>
                <a:cs typeface="Rambla"/>
                <a:sym typeface="Rambla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Benefits to IACS Reported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by Accredited Centers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idx="1"/>
          </p:nvPr>
        </p:nvSpPr>
        <p:spPr>
          <a:xfrm>
            <a:off x="457200" y="1481073"/>
            <a:ext cx="8058150" cy="5118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9728" marR="0" lvl="0" indent="-81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i="1" dirty="0">
              <a:solidFill>
                <a:srgbClr val="FF0000"/>
              </a:solidFill>
            </a:endParaRPr>
          </a:p>
          <a:p>
            <a:pPr marL="109728" marR="0" lvl="0" indent="-8128" algn="l" rtl="0"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Here are some of the benefits Accredited Institutions mentioned in past </a:t>
            </a:r>
            <a:r>
              <a:rPr lang="en-US" sz="2000" b="0" u="sng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AUCCCD Surveys of Counseling Center Directors</a:t>
            </a:r>
            <a:r>
              <a:rPr lang="en-US" sz="2000" b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:</a:t>
            </a:r>
          </a:p>
          <a:p>
            <a:pPr marL="558800" marR="0" lvl="0" indent="-457200" algn="l" rtl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Enhance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 the status of the center in the university community”.</a:t>
            </a:r>
          </a:p>
          <a:p>
            <a:pPr marL="558800" marR="0" lvl="0" indent="-457200" algn="l" rtl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“Provides valued periodic outside review for input and encouragement to meeting standards of practice”.</a:t>
            </a:r>
          </a:p>
          <a:p>
            <a:pPr marL="558800" marR="0" lvl="0" indent="-457200" algn="l" rtl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“Helps us to further refine operations”.</a:t>
            </a:r>
          </a:p>
          <a:p>
            <a:pPr marL="558800" marR="0" lvl="0" indent="-457200" algn="l" rtl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000" b="1" i="1" u="sng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“Offices were soundproofed and renovated”.</a:t>
            </a:r>
          </a:p>
          <a:p>
            <a:pPr marL="558800" marR="0" lvl="0" indent="-457200" algn="l" rtl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“Mental health provider l</a:t>
            </a:r>
            <a:r>
              <a:rPr lang="en-US" sz="2000" b="1" i="1" u="sng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icenses are paid for as a result of Accrediting process”.</a:t>
            </a:r>
          </a:p>
          <a:p>
            <a:pPr marL="558800" marR="0" lvl="0" indent="-457200" algn="l" rtl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“Highlights quality of services; gets attention paid to areas of concern”.</a:t>
            </a: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br>
              <a:rPr lang="en-US" sz="2000" b="0" i="1" u="none" strike="noStrike" cap="none" dirty="0">
                <a:solidFill>
                  <a:srgbClr val="FF0000"/>
                </a:solidFill>
                <a:latin typeface="Century Gothic" panose="020B0502020202020204" pitchFamily="34" charset="0"/>
                <a:ea typeface="Rambla"/>
                <a:cs typeface="Rambla"/>
                <a:sym typeface="Rambla"/>
              </a:rPr>
            </a:br>
            <a:endParaRPr lang="en-US" sz="2000" b="0" i="1" u="none" strike="noStrike" cap="none" dirty="0">
              <a:solidFill>
                <a:srgbClr val="FF0000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8313" y="1429287"/>
            <a:ext cx="5473148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807212" y="1905138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45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1800"/>
              <a:buFont typeface="Wingdings" panose="05000000000000000000" pitchFamily="2" charset="2"/>
              <a:buChar char="Ø"/>
            </a:pP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I have been able to use IACS standards to prevent actions that were against standards”.</a:t>
            </a:r>
          </a:p>
          <a:p>
            <a:pPr marL="4445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200" b="1" i="1" u="sng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“Recommendations have helped us with the administration, e.g., obtaining office space for interns,  computers, and support for professional confidentiality</a:t>
            </a:r>
            <a:r>
              <a:rPr lang="en-US" sz="22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”.</a:t>
            </a:r>
          </a:p>
          <a:p>
            <a:pPr marL="4445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2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“Utilized as a lobbying tool during budget time to justify increased funding for professional development and additional staff”.</a:t>
            </a:r>
          </a:p>
          <a:p>
            <a:pPr marL="4445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2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“The administration here thinks we do wonderful work and I think a lot of the reason they think that is that we are accredited – keeps us on our toes”.</a:t>
            </a:r>
          </a:p>
          <a:p>
            <a:pPr marL="4445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§"/>
            </a:pPr>
            <a:endParaRPr sz="2200" b="0" i="1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4445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§"/>
            </a:pPr>
            <a:endParaRPr sz="2200" b="0" i="1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4445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§"/>
            </a:pPr>
            <a:endParaRPr sz="2200" b="0" i="1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444500" marR="0" lvl="0" indent="-342900" algn="l" rtl="0">
              <a:spcBef>
                <a:spcPts val="400"/>
              </a:spcBef>
              <a:spcAft>
                <a:spcPts val="12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§"/>
            </a:pPr>
            <a:endParaRPr sz="2200" b="0" i="1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286000" y="-1326148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" name="Shape 128"/>
          <p:cNvSpPr txBox="1">
            <a:spLocks noGrp="1"/>
          </p:cNvSpPr>
          <p:nvPr>
            <p:ph type="title"/>
          </p:nvPr>
        </p:nvSpPr>
        <p:spPr>
          <a:xfrm>
            <a:off x="457200" y="286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Century Gothic" panose="020B0502020202020204" pitchFamily="34" charset="0"/>
                <a:ea typeface="Rambla"/>
                <a:cs typeface="Rambla"/>
                <a:sym typeface="Rambla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Benefits to IACS Reported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by Accredited Centers </a:t>
            </a:r>
            <a:r>
              <a:rPr 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(Cont’d)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45704" y="1429287"/>
            <a:ext cx="6546574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idx="1"/>
          </p:nvPr>
        </p:nvSpPr>
        <p:spPr>
          <a:xfrm>
            <a:off x="457199" y="1653348"/>
            <a:ext cx="8448261" cy="4839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0" indent="-3429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"The site visit report was very useful to us r</a:t>
            </a:r>
            <a:r>
              <a:rPr lang="en-US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ecruiting new staff in the Counseling Center”.</a:t>
            </a:r>
          </a:p>
          <a:p>
            <a:pPr marL="444500" marR="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“The consistent review provides support for salary increases and supports quality of the agency”.</a:t>
            </a:r>
          </a:p>
          <a:p>
            <a:pPr marL="444500" marR="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“Outside evaluations are viewed as more objective”.</a:t>
            </a:r>
          </a:p>
          <a:p>
            <a:pPr marL="444500" marR="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b="1" i="1" u="sng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“The Counseling </a:t>
            </a:r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Center has more c</a:t>
            </a:r>
            <a:r>
              <a:rPr lang="en-US" b="1" i="1" u="sng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redibility</a:t>
            </a:r>
            <a:r>
              <a:rPr lang="en-US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”.</a:t>
            </a:r>
          </a:p>
          <a:p>
            <a:pPr marL="444500" marR="0" lvl="0" indent="-342900" algn="l" rtl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“The site visit evaluation helped us obtain more space”.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b="0" i="1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</p:txBody>
      </p:sp>
      <p:sp>
        <p:nvSpPr>
          <p:cNvPr id="6" name="Shape 128"/>
          <p:cNvSpPr txBox="1">
            <a:spLocks noGrp="1"/>
          </p:cNvSpPr>
          <p:nvPr>
            <p:ph type="title"/>
          </p:nvPr>
        </p:nvSpPr>
        <p:spPr>
          <a:xfrm>
            <a:off x="457200" y="286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Benefits to IACS Reported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by Accredited Centers </a:t>
            </a:r>
            <a:r>
              <a:rPr 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(Cont’d)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45704" y="1429287"/>
            <a:ext cx="6546574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FF96-0835-4A7C-8799-C30A255B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IACS Standards and 2020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340A-239C-4E78-A6FC-C9B02B0C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Formatting changes to how the standards are organized </a:t>
            </a:r>
          </a:p>
          <a:p>
            <a:r>
              <a:rPr lang="en-US" sz="2800" dirty="0"/>
              <a:t>New standards on:</a:t>
            </a:r>
          </a:p>
          <a:p>
            <a:pPr lvl="1"/>
            <a:r>
              <a:rPr lang="en-US" sz="2800" dirty="0" err="1"/>
              <a:t>Telemental</a:t>
            </a:r>
            <a:r>
              <a:rPr lang="en-US" sz="2800" dirty="0"/>
              <a:t> health</a:t>
            </a:r>
          </a:p>
          <a:p>
            <a:pPr lvl="1"/>
            <a:r>
              <a:rPr lang="en-US" sz="2800" dirty="0"/>
              <a:t>Contracted services</a:t>
            </a:r>
          </a:p>
          <a:p>
            <a:pPr lvl="1"/>
            <a:r>
              <a:rPr lang="en-US" sz="2800" dirty="0"/>
              <a:t>Case managers</a:t>
            </a:r>
          </a:p>
          <a:p>
            <a:pPr lvl="1"/>
            <a:r>
              <a:rPr lang="en-US" sz="2800" dirty="0"/>
              <a:t>Embedded counselors</a:t>
            </a:r>
          </a:p>
          <a:p>
            <a:pPr lvl="1"/>
            <a:r>
              <a:rPr lang="en-US" sz="2800" dirty="0"/>
              <a:t>Peer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83143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52582"/>
            <a:ext cx="7886700" cy="687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Accreditation Domains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40000" y="1546791"/>
            <a:ext cx="7675350" cy="46301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of the Counseling Center to the University Community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and Clinical Services 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Standards 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Service Personnel 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Infrastructure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69773" y="1139688"/>
            <a:ext cx="58044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FFE1-0BA0-4392-BC6D-6A42A534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374"/>
            <a:ext cx="7886700" cy="14343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of the Counseling Center to the University Community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6705B-1784-491C-B527-3853E0607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Administrative Independence and Neutrality</a:t>
            </a:r>
          </a:p>
          <a:p>
            <a:r>
              <a:rPr lang="en-US" dirty="0"/>
              <a:t>University and Community Relationships</a:t>
            </a:r>
          </a:p>
          <a:p>
            <a:r>
              <a:rPr lang="en-US" dirty="0"/>
              <a:t>Reporting Structure</a:t>
            </a:r>
          </a:p>
          <a:p>
            <a:r>
              <a:rPr lang="en-US" dirty="0"/>
              <a:t>Accreditation of Multiple Counseling Services and Merged Centers</a:t>
            </a:r>
          </a:p>
          <a:p>
            <a:r>
              <a:rPr lang="en-US" dirty="0"/>
              <a:t>Embedded Counselors</a:t>
            </a:r>
          </a:p>
        </p:txBody>
      </p:sp>
    </p:spTree>
    <p:extLst>
      <p:ext uri="{BB962C8B-B14F-4D97-AF65-F5344CB8AC3E}">
        <p14:creationId xmlns:p14="http://schemas.microsoft.com/office/powerpoint/2010/main" val="163779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5CE5-CFF0-4E16-BD1F-005EC8A8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and Clinical Services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AA64-3AFC-45CB-9A5E-A9C545922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Individual and Group Counseling </a:t>
            </a:r>
          </a:p>
          <a:p>
            <a:r>
              <a:rPr lang="en-US" dirty="0"/>
              <a:t>Psychiatric Services</a:t>
            </a:r>
          </a:p>
          <a:p>
            <a:r>
              <a:rPr lang="en-US" dirty="0"/>
              <a:t>Case Management Services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 Crisis Intervention and Emergency Services</a:t>
            </a:r>
          </a:p>
          <a:p>
            <a:r>
              <a:rPr lang="en-US" dirty="0"/>
              <a:t>Outreach Interventions</a:t>
            </a:r>
          </a:p>
          <a:p>
            <a:r>
              <a:rPr lang="en-US" dirty="0"/>
              <a:t>Consultation Interventions</a:t>
            </a:r>
          </a:p>
          <a:p>
            <a:r>
              <a:rPr lang="en-US" dirty="0"/>
              <a:t>Referral Resources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Program Evaluation</a:t>
            </a:r>
          </a:p>
          <a:p>
            <a:r>
              <a:rPr lang="en-US" dirty="0"/>
              <a:t>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292897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FE0E-8FA4-4C8E-9552-D727D07F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Standards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8CCF-81EE-4DBC-9527-C5634E776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461330"/>
            <a:ext cx="7675350" cy="49480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Selection of Staff and Training on Policy/Ethics</a:t>
            </a:r>
          </a:p>
          <a:p>
            <a:r>
              <a:rPr lang="en-US" dirty="0"/>
              <a:t>Confidentiality of Counseling</a:t>
            </a:r>
          </a:p>
          <a:p>
            <a:r>
              <a:rPr lang="en-US" dirty="0"/>
              <a:t>Imminent Danger</a:t>
            </a:r>
          </a:p>
          <a:p>
            <a:r>
              <a:rPr lang="en-US" dirty="0"/>
              <a:t>Psychological Tests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Case Records</a:t>
            </a:r>
          </a:p>
          <a:p>
            <a:r>
              <a:rPr lang="en-US" dirty="0"/>
              <a:t>Disposition of Records</a:t>
            </a:r>
          </a:p>
          <a:p>
            <a:r>
              <a:rPr lang="en-US" dirty="0"/>
              <a:t>Access to Records</a:t>
            </a:r>
          </a:p>
          <a:p>
            <a:r>
              <a:rPr lang="en-US" dirty="0"/>
              <a:t>Shared Electronic Records Systems</a:t>
            </a:r>
          </a:p>
          <a:p>
            <a:r>
              <a:rPr lang="en-US" dirty="0"/>
              <a:t>Regulatory Awareness </a:t>
            </a:r>
          </a:p>
          <a:p>
            <a:r>
              <a:rPr lang="en-US" dirty="0"/>
              <a:t>Technology</a:t>
            </a:r>
          </a:p>
          <a:p>
            <a:r>
              <a:rPr lang="en-US" dirty="0" err="1"/>
              <a:t>Telemental</a:t>
            </a:r>
            <a:r>
              <a:rPr lang="en-US" dirty="0"/>
              <a:t> Health and Contracted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83D0-37D4-49EB-86CB-01A637EC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Service Personnel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508A-48DF-4226-BCCE-F128672A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 Competencies of Staff 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Professional Staff</a:t>
            </a:r>
          </a:p>
          <a:p>
            <a:r>
              <a:rPr lang="en-US" dirty="0"/>
              <a:t>Other Center Administrative Staff </a:t>
            </a:r>
          </a:p>
          <a:p>
            <a:r>
              <a:rPr lang="en-US" dirty="0"/>
              <a:t>Trainees</a:t>
            </a:r>
          </a:p>
          <a:p>
            <a:r>
              <a:rPr lang="en-US" dirty="0"/>
              <a:t>Administrative Support Staff</a:t>
            </a:r>
          </a:p>
          <a:p>
            <a:r>
              <a:rPr lang="en-US" dirty="0"/>
              <a:t>Professional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5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5B6-59CC-4B71-9532-4C1E3561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Infrastructure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FA8B-B9B2-4B58-9F37-491E2474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  <a:p>
            <a:r>
              <a:rPr lang="en-US" dirty="0"/>
              <a:t>Consultation Resources</a:t>
            </a:r>
          </a:p>
          <a:p>
            <a:r>
              <a:rPr lang="en-US" dirty="0"/>
              <a:t>Size of Staff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Compensation - Salary and Benefits </a:t>
            </a:r>
          </a:p>
          <a:p>
            <a:r>
              <a:rPr lang="en-US" dirty="0"/>
              <a:t>Physical Facilities</a:t>
            </a:r>
          </a:p>
          <a:p>
            <a:r>
              <a:rPr lang="en-US" dirty="0"/>
              <a:t>Malpractice/Liability Insurance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3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Presentation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idx="1"/>
          </p:nvPr>
        </p:nvSpPr>
        <p:spPr>
          <a:xfrm>
            <a:off x="381000" y="2360484"/>
            <a:ext cx="8229600" cy="26052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ct val="35000"/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a deeper understanding of the IACS Standards and how centers can meet them.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ct val="35000"/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advantages and processes for those interested in obtaining IACS Accreditation for their University or College Counseling Center. 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1371600"/>
            <a:ext cx="49784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IACS Accreditation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311428" y="1766045"/>
            <a:ext cx="8564718" cy="4486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mbla"/>
              </a:rPr>
              <a:t>Accreditation is open to university and college counseling services with a </a:t>
            </a:r>
            <a:r>
              <a:rPr lang="en-US" sz="2200" b="0" i="0" u="none" strike="noStrike" cap="none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mbla"/>
              </a:rPr>
              <a:t>*</a:t>
            </a:r>
            <a:r>
              <a:rPr lang="en-US" sz="22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mbla"/>
              </a:rPr>
              <a:t>full time equivalent (FTE) of at least two (2) professional staff members (include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community colleges).</a:t>
            </a:r>
          </a:p>
          <a:p>
            <a:pPr marL="800100" lvl="1" indent="-4064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064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an FTE (full-time equivalent) professional staff member adopted by the IACS Board of Directors is one full-time clinical/administrative position, excluding clerical staff and all trainees (such as Pre-Doctoral Interns, Post Doctoral Residents, Externs, Interns, Graduate Assistants, etc.)</a:t>
            </a:r>
          </a:p>
          <a:p>
            <a:pPr marL="800100" lvl="1" indent="-4064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064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IACS does not accredit centers composed of one staff person, use this to your benefit to acquire staff!</a:t>
            </a:r>
          </a:p>
          <a:p>
            <a:pPr marL="457200" lvl="1" indent="-4064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Accredited centers range from 2 to 37 FTE staff totals</a:t>
            </a:r>
          </a:p>
          <a:p>
            <a:pPr marL="109728" lvl="0" indent="-8128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9728" marR="0" lvl="0" indent="-81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Rambla"/>
              <a:cs typeface="Rambla"/>
              <a:sym typeface="Rambl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52870" y="1179444"/>
            <a:ext cx="4638260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92848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Process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34109" y="1825624"/>
            <a:ext cx="8603873" cy="4787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Manageable process – fulfills already required needs.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as excellent self-assessment.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Builds community from initial application to feedback session.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continuity through brief post-accreditation annual reports.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more lengthy paper review after 4 years.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54088" y="1179443"/>
            <a:ext cx="4996069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2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2"/>
          <p:cNvSpPr txBox="1">
            <a:spLocks noGrp="1"/>
          </p:cNvSpPr>
          <p:nvPr>
            <p:ph idx="1"/>
          </p:nvPr>
        </p:nvSpPr>
        <p:spPr>
          <a:xfrm>
            <a:off x="452582" y="1967345"/>
            <a:ext cx="8398318" cy="47056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Center Director requests, completes and sends IACS application.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IACS sends application materials for First Board Review.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Completed first Board Review sent to the Accrediting Board Chair, and the IACS Office.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Board Chair approves Center for site visit.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IACS sends memo to Center Director approving site visit.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Coordinator for site visits assigns a review team.</a:t>
            </a:r>
          </a:p>
          <a:p>
            <a:pPr marL="0" lvl="0" indent="0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37886" y="612812"/>
            <a:ext cx="7886700" cy="6955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Steps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45810" y="1431636"/>
            <a:ext cx="3670852" cy="2650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1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42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Steps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05526"/>
            <a:ext cx="7675350" cy="484909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Site visit team and the Center Director decide on a date for site visit.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Site visit occurs.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Site Visitors send report to Board Chair within 30 days.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Board Chair requests written response by Center Director within 30 days.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Board Chair reviews Center Director’s response and approves the Final Board Review within 2 weeks.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Board Chair reviews Final Board Review and sends final decision letter to the Center Director within 2 weeks.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4243" y="1127639"/>
            <a:ext cx="6175513" cy="1325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4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79" y="1690689"/>
            <a:ext cx="8283387" cy="4957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Applicant Counseling Center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Application Fee:		$750.00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Visit Fee:			$750.00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IACS Accredited Centers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Accreditation Fee:	$1,600.00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Re-evaluation Fee:		$150.00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Visit Fee:			$1.500.00 (enrollment of 7,500 or less)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$2,250.00 (enrollment over 7,500)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Non-English speaking centers must provide interpreters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94991" y="1325217"/>
            <a:ext cx="3154017" cy="1325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22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Justification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734325" y="1812373"/>
            <a:ext cx="7675350" cy="47546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prospective families ask about mental health services?</a:t>
            </a:r>
          </a:p>
          <a:p>
            <a:pPr marL="292100" indent="-2921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student/family selects institution because of clear investment and high quality mental health services $1,600 annually will adequately cover costs.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standards and on-going quality assurance improves access and utilization.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that seek mental health services are retained at a higher rate.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91409" y="1364974"/>
            <a:ext cx="4147930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3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IACS Serves a Global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89"/>
            <a:ext cx="7675350" cy="44862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development of counseling services internationally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strengthen international dialogs and collaborations globally among student counseling Directors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question and improve IACS Standards from the perspectives of international colleagues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91409" y="1364974"/>
            <a:ext cx="4147930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628650" y="212651"/>
            <a:ext cx="7886700" cy="1201479"/>
          </a:xfr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3F3F3F"/>
              </a:buClr>
              <a:buSzPts val="4800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IACS Standards Adapt To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Country-specific Laws and Ethics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idx="1"/>
          </p:nvPr>
        </p:nvSpPr>
        <p:spPr>
          <a:xfrm>
            <a:off x="628650" y="1754372"/>
            <a:ext cx="7886700" cy="4646428"/>
          </a:xfrm>
        </p:spPr>
        <p:txBody>
          <a:bodyPr spcFirstLastPara="1" vert="horz" lIns="91440" tIns="34275" rIns="91440" bIns="34275" rtlCol="0">
            <a:noAutofit/>
          </a:bodyPr>
          <a:lstStyle/>
          <a:p>
            <a:pPr marL="608076" lvl="1" indent="-457200">
              <a:spcBef>
                <a:spcPts val="300"/>
              </a:spcBef>
              <a:buSzPts val="28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 local, cultural norms and professional ethics</a:t>
            </a:r>
          </a:p>
          <a:p>
            <a:pPr marL="150876" lvl="1" indent="0">
              <a:spcBef>
                <a:spcPts val="300"/>
              </a:spcBef>
              <a:buSzPts val="2800"/>
              <a:buNone/>
              <a:defRPr/>
            </a:pP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36" lvl="1" indent="-137160">
              <a:spcBef>
                <a:spcPts val="450"/>
              </a:spcBef>
              <a:buSzPts val="28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Support operations within local laws</a:t>
            </a:r>
          </a:p>
          <a:p>
            <a:pPr marL="150876" lvl="1" indent="0">
              <a:spcBef>
                <a:spcPts val="450"/>
              </a:spcBef>
              <a:buSzPts val="2800"/>
              <a:buNone/>
              <a:defRPr/>
            </a:pP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36" lvl="1" indent="-137160">
              <a:spcBef>
                <a:spcPts val="450"/>
              </a:spcBef>
              <a:buSzPts val="28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guidance and consultation for developing strong, professional counseling services where requested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0876" lvl="1" indent="0">
              <a:spcBef>
                <a:spcPts val="450"/>
              </a:spcBef>
              <a:buSzPts val="2800"/>
              <a:buNone/>
              <a:defRPr/>
            </a:pPr>
            <a:endParaRPr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98035" y="1564373"/>
            <a:ext cx="4147930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53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Answers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451" y="2086528"/>
            <a:ext cx="3313044" cy="2736850"/>
          </a:xfrm>
          <a:prstGeom prst="rect">
            <a:avLst/>
          </a:prstGeom>
          <a:noFill/>
          <a:ln w="19050">
            <a:solidFill>
              <a:srgbClr val="920000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1895061" y="1364974"/>
            <a:ext cx="536713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98174" y="185531"/>
            <a:ext cx="8229600" cy="3954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800"/>
              </a:spcAft>
              <a:buClr>
                <a:srgbClr val="830972"/>
              </a:buClr>
              <a:buSzPct val="25000"/>
              <a:buFont typeface="Rambla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Rambla"/>
                <a:cs typeface="Times New Roman" panose="02020603050405020304" pitchFamily="18" charset="0"/>
                <a:sym typeface="Rambla"/>
              </a:rPr>
              <a:t>“THANK YOU”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Clr>
                <a:srgbClr val="830972"/>
              </a:buClr>
              <a:buSzPct val="25000"/>
              <a:buFont typeface="Rambla"/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interest in the International Accreditation </a:t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Counseling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85" y="3887854"/>
            <a:ext cx="4438134" cy="2351341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solidFill>
              <a:srgbClr val="7030A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2650436" y="1524001"/>
            <a:ext cx="3525077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 will gain a deeper understanding of the IACS Standards and how centers can meet them.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be able to articulate the advantages of having University and College Counseling Services accredited by IACS.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gain the tools to develop and present a strong argument for Accreditation.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gain an understanding of the IACS Accreditation processes.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8187" indent="0">
              <a:buNone/>
            </a:pPr>
            <a:endParaRPr lang="en-US" sz="1800" dirty="0"/>
          </a:p>
          <a:p>
            <a:pPr marL="218187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73300" y="1358900"/>
            <a:ext cx="4584700" cy="127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4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1503025"/>
            <a:ext cx="76730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examine goals for Accreditation.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creates the standards?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provides the review?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feedback provided?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mechanisms for self review towards quality improvement.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177462"/>
            <a:ext cx="84010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Considerations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1293" y="1190686"/>
            <a:ext cx="7447722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7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3231" y="134217"/>
            <a:ext cx="840105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Value of Accreditation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702941" y="1385455"/>
            <a:ext cx="8077449" cy="4791508"/>
          </a:xfrm>
        </p:spPr>
        <p:txBody>
          <a:bodyPr>
            <a:normAutofit fontScale="85000" lnSpcReduction="20000"/>
          </a:bodyPr>
          <a:lstStyle/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Assures high service standards</a:t>
            </a: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institutional mission </a:t>
            </a: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quality improvement services</a:t>
            </a: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Drives strategic planning </a:t>
            </a: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marketable/branding talking point</a:t>
            </a: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Aligns with risk management mission</a:t>
            </a: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scrutiny helps directors address concerns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02941" y="1116796"/>
            <a:ext cx="7447722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8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666" y="73891"/>
            <a:ext cx="7886700" cy="11549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and Review Options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10816" y="1228871"/>
            <a:ext cx="8210550" cy="5310474"/>
          </a:xfrm>
        </p:spPr>
        <p:txBody>
          <a:bodyPr>
            <a:noAutofit/>
          </a:bodyPr>
          <a:lstStyle/>
          <a:p>
            <a:pPr marL="622300" lvl="1" indent="-2794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b="1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Accreditation of Counseling Services (IACS)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for Ambulatory Health Care (AAAHC)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the Advancement of Standards in Higher Education (CAS)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Psychological Association (APA)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 &amp; Clinton Foundation Seal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Commission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Health Association (ACHA) Review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&amp; University Suicide Prevention Accreditation Program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Private organizations (e.g., Keeling and Associates, etc.)</a:t>
            </a:r>
          </a:p>
          <a:p>
            <a:pPr marL="457200" lvl="1" indent="0">
              <a:buNone/>
            </a:pPr>
            <a:endParaRPr lang="en-US" b="1" dirty="0"/>
          </a:p>
          <a:p>
            <a:pPr marL="218187" indent="0">
              <a:buNone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12291" y="991504"/>
            <a:ext cx="7058296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9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382" y="672338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IACS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720731" y="2190307"/>
            <a:ext cx="7787165" cy="41589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IACS focuses on 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specialty of college mental health.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Emphasis on relationship to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 mission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social, political, and financial influence.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set and revised by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experts and leaders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dirty="0"/>
          </a:p>
          <a:p>
            <a:pPr marL="292100" indent="-292100"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32384" y="1660538"/>
            <a:ext cx="4240696" cy="1325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2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idx="1"/>
          </p:nvPr>
        </p:nvSpPr>
        <p:spPr>
          <a:xfrm>
            <a:off x="746715" y="1815956"/>
            <a:ext cx="7746724" cy="44093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Authenticates the Counseling Center’s </a:t>
            </a:r>
            <a:r>
              <a:rPr lang="en-US" b="1" u="sn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credibility to the institution and stake-holders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Ensures self-determination and </a:t>
            </a:r>
            <a:r>
              <a:rPr lang="en-US" b="1" u="sn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independence of college mental health practices. </a:t>
            </a:r>
          </a:p>
          <a:p>
            <a:pPr marL="6350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b="1" u="sng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indent="-3937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Counseling Director peers create standards 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(defined from inside, not outside).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endParaRPr lang="en-US" b="1" u="sng" dirty="0">
              <a:ea typeface="Arial"/>
              <a:cs typeface="Arial"/>
              <a:sym typeface="Arial"/>
            </a:endParaRP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endParaRPr lang="en-US" b="1" u="sng" dirty="0">
              <a:ea typeface="Arial"/>
              <a:cs typeface="Arial"/>
              <a:sym typeface="Arial"/>
            </a:endParaRP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endParaRPr lang="en-US" b="1" u="sng" dirty="0"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22634" y="365126"/>
            <a:ext cx="7886700" cy="91078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IACS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08313" y="1378226"/>
            <a:ext cx="5102087" cy="2650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idx="1"/>
          </p:nvPr>
        </p:nvSpPr>
        <p:spPr>
          <a:xfrm>
            <a:off x="268780" y="1923835"/>
            <a:ext cx="8653026" cy="3996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31800" indent="-34290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Involves College/University </a:t>
            </a:r>
            <a:r>
              <a:rPr lang="en-US" b="1" u="sn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stakeholders in review process</a:t>
            </a:r>
          </a:p>
          <a:p>
            <a:pPr marL="88900" lvl="0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>
              <a:lnSpc>
                <a:spcPct val="11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Provides input and </a:t>
            </a:r>
            <a:r>
              <a:rPr lang="en-US" b="1" u="sn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suggestions to the center and administration</a:t>
            </a:r>
            <a:r>
              <a:rPr lang="en-US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88900" lvl="0" indent="0">
              <a:lnSpc>
                <a:spcPct val="115000"/>
              </a:lnSpc>
              <a:spcBef>
                <a:spcPts val="600"/>
              </a:spcBef>
              <a:buSzPct val="100000"/>
              <a:buNone/>
            </a:pPr>
            <a:endParaRPr lang="en-US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68300">
              <a:lnSpc>
                <a:spcPct val="11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Once accredited, Directors can become part of the process of defining standards, reviewing services, and giving back to the site of college mental health.</a:t>
            </a:r>
          </a:p>
          <a:p>
            <a:pPr lvl="0">
              <a:spcBef>
                <a:spcPts val="0"/>
              </a:spcBef>
              <a:buNone/>
            </a:pPr>
            <a:endParaRPr sz="22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39507" y="659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IACS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08313" y="1378226"/>
            <a:ext cx="5102087" cy="2650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2413</TotalTime>
  <Words>1478</Words>
  <Application>Microsoft Office PowerPoint</Application>
  <PresentationFormat>On-screen Show (4:3)</PresentationFormat>
  <Paragraphs>275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Noto Sans Symbols</vt:lpstr>
      <vt:lpstr>Arial</vt:lpstr>
      <vt:lpstr>Times New Roman</vt:lpstr>
      <vt:lpstr>Wingdings</vt:lpstr>
      <vt:lpstr>Century Gothic</vt:lpstr>
      <vt:lpstr>Corbel</vt:lpstr>
      <vt:lpstr>Rambla</vt:lpstr>
      <vt:lpstr>Depth</vt:lpstr>
      <vt:lpstr>PowerPoint Presentation</vt:lpstr>
      <vt:lpstr>Purpose of Presentation</vt:lpstr>
      <vt:lpstr>Learning Objectives</vt:lpstr>
      <vt:lpstr>Accreditation Considerations</vt:lpstr>
      <vt:lpstr>Fundamental Value of Accreditation</vt:lpstr>
      <vt:lpstr>Accreditation and Review Options</vt:lpstr>
      <vt:lpstr>Advantages of IACS  </vt:lpstr>
      <vt:lpstr>Advantages of IACS (Cont’d)</vt:lpstr>
      <vt:lpstr>Advantages of IACS (Cont’d)</vt:lpstr>
      <vt:lpstr> Benefits to IACS Reported by Accredited Centers</vt:lpstr>
      <vt:lpstr> Benefits to IACS Reported by Accredited Centers (Cont’d)</vt:lpstr>
      <vt:lpstr> Benefits to IACS Reported by Accredited Centers (Cont’d)</vt:lpstr>
      <vt:lpstr>IACS Standards and 2020 Revision</vt:lpstr>
      <vt:lpstr>Five Accreditation Domains</vt:lpstr>
      <vt:lpstr>Relationship of the Counseling Center to the University Community </vt:lpstr>
      <vt:lpstr>Counseling and Clinical Services </vt:lpstr>
      <vt:lpstr>Ethical Standards </vt:lpstr>
      <vt:lpstr>Counseling Service Personnel </vt:lpstr>
      <vt:lpstr>Resources and Infrastructure</vt:lpstr>
      <vt:lpstr>IACS Accreditation</vt:lpstr>
      <vt:lpstr>Accreditation Process</vt:lpstr>
      <vt:lpstr>Accreditation Steps</vt:lpstr>
      <vt:lpstr>Accreditation Steps (Cont’d.)</vt:lpstr>
      <vt:lpstr>Fee Schedule</vt:lpstr>
      <vt:lpstr>Cost Justification</vt:lpstr>
      <vt:lpstr>IACS Serves a Global Function</vt:lpstr>
      <vt:lpstr>IACS Standards Adapt To Country-specific Laws and Ethics</vt:lpstr>
      <vt:lpstr>Questions and Answers</vt:lpstr>
      <vt:lpstr>“THANK YOU”   for your interest in the International Accreditation  of Counseling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AUCCCD-Tampa-2016 Accreditation by the International Accreditation of Counseling Services</dc:title>
  <dc:creator>Janet Dee Spoltore</dc:creator>
  <cp:lastModifiedBy>Cook, Cindy</cp:lastModifiedBy>
  <cp:revision>95</cp:revision>
  <dcterms:modified xsi:type="dcterms:W3CDTF">2022-05-24T11:51:45Z</dcterms:modified>
</cp:coreProperties>
</file>